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65" r:id="rId3"/>
    <p:sldId id="258" r:id="rId4"/>
    <p:sldId id="266" r:id="rId5"/>
    <p:sldId id="262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5FA"/>
    <a:srgbClr val="DEEBF7"/>
    <a:srgbClr val="0B1741"/>
    <a:srgbClr val="5A4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29" autoAdjust="0"/>
    <p:restoredTop sz="94796" autoAdjust="0"/>
  </p:normalViewPr>
  <p:slideViewPr>
    <p:cSldViewPr snapToGrid="0" showGuides="1">
      <p:cViewPr varScale="1">
        <p:scale>
          <a:sx n="110" d="100"/>
          <a:sy n="110" d="100"/>
        </p:scale>
        <p:origin x="120" y="276"/>
      </p:cViewPr>
      <p:guideLst>
        <p:guide orient="horz" pos="459"/>
        <p:guide pos="393"/>
        <p:guide orient="horz" pos="913"/>
        <p:guide orient="horz" pos="2160"/>
        <p:guide pos="5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247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647F9-C70D-468E-B5B5-4891825747AB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68387-D771-4B1F-8A49-83ED813A3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885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E630D-A2EA-4232-BF48-82DAACF95A82}" type="datetimeFigureOut">
              <a:rPr lang="ru-RU" smtClean="0"/>
              <a:t>23.09.2025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3A193-F556-4F63-8A37-533B1E235C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21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http://457446FC4FFFA93FFEB283AED501E217.dms.sberbank.ru/457446FC4FFFA93FFEB283AED501E217-6BA050924FEE59D1C1551359661CC6F5-A8403507998C2A29BC5480D96CFDA549/1.png" TargetMode="External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http://457446FC4FFFA93FFEB283AED501E217.dms.sberbank.ru/457446FC4FFFA93FFEB283AED501E217-6BA050924FEE59D1C1551359661CC6F5-A8403507998C2A29BC5480D96CFDA549/1.png" TargetMode="Externa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http://457446FC4FFFA93FFEB283AED501E217.dms.sberbank.ru/457446FC4FFFA93FFEB283AED501E217-6BA050924FEE59D1C1551359661CC6F5-A8403507998C2A29BC5480D96CFDA549/1.png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http://457446FC4FFFA93FFEB283AED501E217.dms.sberbank.ru/457446FC4FFFA93FFEB283AED501E217-6BA050924FEE59D1C1551359661CC6F5-A8403507998C2A29BC5480D96CFDA549/1.png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5"/>
          <a:stretch/>
        </p:blipFill>
        <p:spPr>
          <a:xfrm>
            <a:off x="11312905" y="6299744"/>
            <a:ext cx="439793" cy="315354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16497" y="6428656"/>
            <a:ext cx="3209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КЕЙС-ЧЕМПИОНАТ ПО </a:t>
            </a:r>
            <a:r>
              <a:rPr lang="en-US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PROCESS MINING</a:t>
            </a:r>
          </a:p>
          <a:p>
            <a:endParaRPr lang="ru-RU" sz="1100" dirty="0">
              <a:solidFill>
                <a:schemeClr val="bg1">
                  <a:lumMod val="85000"/>
                </a:scheme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3626030" y="6429651"/>
            <a:ext cx="16786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8-26</a:t>
            </a:r>
            <a:r>
              <a:rPr lang="ru-RU" sz="1100" baseline="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СЕНТЯБРЯ 2025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41" y="5993009"/>
            <a:ext cx="1985560" cy="111696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7322" y="-13123764"/>
            <a:ext cx="32117522" cy="193856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48939" b="27481"/>
          <a:stretch/>
        </p:blipFill>
        <p:spPr>
          <a:xfrm>
            <a:off x="9038681" y="6447730"/>
            <a:ext cx="1003421" cy="2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акет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16497" y="6428656"/>
            <a:ext cx="3209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КЕЙС-ЧЕМПИОНАТ ПО </a:t>
            </a:r>
            <a:r>
              <a:rPr lang="en-US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PROCESS MINING</a:t>
            </a:r>
          </a:p>
          <a:p>
            <a:endParaRPr lang="ru-RU" sz="1100" dirty="0">
              <a:solidFill>
                <a:schemeClr val="bg1">
                  <a:lumMod val="85000"/>
                </a:scheme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3626030" y="6429651"/>
            <a:ext cx="16786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8-26</a:t>
            </a:r>
            <a:r>
              <a:rPr lang="ru-RU" sz="1100" baseline="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СЕНТЯБРЯ 2025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2407" y="-13868915"/>
            <a:ext cx="32117522" cy="1938568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5"/>
          <a:stretch/>
        </p:blipFill>
        <p:spPr>
          <a:xfrm>
            <a:off x="11312905" y="6299744"/>
            <a:ext cx="439793" cy="31535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41" y="5993009"/>
            <a:ext cx="1985560" cy="111696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48939" b="27481"/>
          <a:stretch/>
        </p:blipFill>
        <p:spPr>
          <a:xfrm>
            <a:off x="9038681" y="6447730"/>
            <a:ext cx="1003421" cy="2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67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1 без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63003" y="-10769761"/>
            <a:ext cx="32117522" cy="193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4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2722" y="-5653012"/>
            <a:ext cx="32117522" cy="193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9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2"/>
          <a:stretch/>
        </p:blipFill>
        <p:spPr>
          <a:xfrm rot="10800000">
            <a:off x="-10" y="-17"/>
            <a:ext cx="12192009" cy="68580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26542" y="-2834840"/>
            <a:ext cx="20673949" cy="193856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14" y="-1414218"/>
            <a:ext cx="20673949" cy="1938568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16497" y="6428656"/>
            <a:ext cx="3209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КЕЙС-ЧЕМПИОНАТ ПО </a:t>
            </a:r>
            <a:r>
              <a:rPr lang="en-US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PROCESS MINING</a:t>
            </a:r>
          </a:p>
          <a:p>
            <a:endParaRPr lang="ru-RU" sz="1100" dirty="0">
              <a:solidFill>
                <a:schemeClr val="bg1">
                  <a:lumMod val="85000"/>
                </a:scheme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3626030" y="6429651"/>
            <a:ext cx="16786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8-26</a:t>
            </a:r>
            <a:r>
              <a:rPr lang="ru-RU" sz="1100" baseline="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СЕНТЯБРЯ 2025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5"/>
          <a:stretch/>
        </p:blipFill>
        <p:spPr>
          <a:xfrm>
            <a:off x="11312905" y="6299744"/>
            <a:ext cx="439793" cy="31535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41" y="5993009"/>
            <a:ext cx="1985560" cy="111696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48939" b="27481"/>
          <a:stretch/>
        </p:blipFill>
        <p:spPr>
          <a:xfrm>
            <a:off x="9038681" y="6447730"/>
            <a:ext cx="1003421" cy="2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54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543"/>
            <a:ext cx="12192000" cy="68580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82" y="-10756282"/>
            <a:ext cx="15031018" cy="30624978"/>
          </a:xfrm>
          <a:prstGeom prst="rect">
            <a:avLst/>
          </a:prstGeom>
        </p:spPr>
      </p:pic>
      <p:pic>
        <p:nvPicPr>
          <p:cNvPr id="3" name="Рисунок 2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9" name="Рисунок 8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0" name="Рисунок 9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1" name="Рисунок 10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416497" y="6428656"/>
            <a:ext cx="3209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КЕЙС-ЧЕМПИОНАТ ПО </a:t>
            </a:r>
            <a:r>
              <a:rPr lang="en-US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PROCESS MINING</a:t>
            </a:r>
          </a:p>
          <a:p>
            <a:endParaRPr lang="ru-RU" sz="1100" dirty="0">
              <a:solidFill>
                <a:schemeClr val="bg1">
                  <a:lumMod val="85000"/>
                </a:scheme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3626030" y="6429651"/>
            <a:ext cx="16786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8-26</a:t>
            </a:r>
            <a:r>
              <a:rPr lang="ru-RU" sz="1100" baseline="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СЕНТЯБРЯ 2025</a:t>
            </a:r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5"/>
          <a:stretch/>
        </p:blipFill>
        <p:spPr>
          <a:xfrm>
            <a:off x="11312905" y="6299744"/>
            <a:ext cx="439793" cy="31535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41" y="5993009"/>
            <a:ext cx="1985560" cy="111696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 userDrawn="1"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48939" b="27481"/>
          <a:stretch/>
        </p:blipFill>
        <p:spPr>
          <a:xfrm>
            <a:off x="9038681" y="6447730"/>
            <a:ext cx="1003421" cy="2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5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5005">
            <a:off x="-525559" y="-6766640"/>
            <a:ext cx="25435119" cy="30624978"/>
          </a:xfrm>
          <a:prstGeom prst="rect">
            <a:avLst/>
          </a:prstGeom>
        </p:spPr>
      </p:pic>
      <p:pic>
        <p:nvPicPr>
          <p:cNvPr id="3" name="Рисунок 2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9" name="Рисунок 8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0" name="Рисунок 9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1" name="Рисунок 10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416497" y="6428656"/>
            <a:ext cx="3209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КЕЙС-ЧЕМПИОНАТ ПО </a:t>
            </a:r>
            <a:r>
              <a:rPr lang="en-US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PROCESS MINING</a:t>
            </a:r>
          </a:p>
          <a:p>
            <a:endParaRPr lang="ru-RU" sz="1100" dirty="0">
              <a:solidFill>
                <a:schemeClr val="bg1">
                  <a:lumMod val="85000"/>
                </a:scheme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3626030" y="6429651"/>
            <a:ext cx="16786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8-26</a:t>
            </a:r>
            <a:r>
              <a:rPr lang="ru-RU" sz="1100" baseline="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СЕНТЯБРЯ 2025</a:t>
            </a:r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5"/>
          <a:stretch/>
        </p:blipFill>
        <p:spPr>
          <a:xfrm>
            <a:off x="11312905" y="6299744"/>
            <a:ext cx="439793" cy="31535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41" y="5993009"/>
            <a:ext cx="1985560" cy="111696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 userDrawn="1"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48939" b="27481"/>
          <a:stretch/>
        </p:blipFill>
        <p:spPr>
          <a:xfrm>
            <a:off x="9038681" y="6447730"/>
            <a:ext cx="1003421" cy="2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3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9" name="Рисунок 8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0" name="Рисунок 9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1" name="Рисунок 10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5005">
            <a:off x="-5662246" y="-9087309"/>
            <a:ext cx="32221695" cy="38796308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416497" y="6428656"/>
            <a:ext cx="3209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КЕЙС-ЧЕМПИОНАТ ПО </a:t>
            </a:r>
            <a:r>
              <a:rPr lang="en-US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PROCESS MINING</a:t>
            </a:r>
          </a:p>
          <a:p>
            <a:endParaRPr lang="ru-RU" sz="1100" dirty="0">
              <a:solidFill>
                <a:schemeClr val="bg1">
                  <a:lumMod val="85000"/>
                </a:scheme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3626030" y="6429651"/>
            <a:ext cx="16786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8-26</a:t>
            </a:r>
            <a:r>
              <a:rPr lang="ru-RU" sz="1100" baseline="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СЕНТЯБРЯ 2025</a:t>
            </a:r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5"/>
          <a:stretch/>
        </p:blipFill>
        <p:spPr>
          <a:xfrm>
            <a:off x="11312905" y="6299744"/>
            <a:ext cx="439793" cy="31535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41" y="5993009"/>
            <a:ext cx="1985560" cy="111696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 userDrawn="1"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48939" b="27481"/>
          <a:stretch/>
        </p:blipFill>
        <p:spPr>
          <a:xfrm>
            <a:off x="9038681" y="6447730"/>
            <a:ext cx="1003421" cy="2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2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" name="Рисунок 3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9" name="Рисунок 8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0" name="Рисунок 9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1" name="Рисунок 10" descr="http://457446FC4FFFA93FFEB283AED501E217.dms.sberbank.ru/457446FC4FFFA93FFEB283AED501E217-6BA050924FEE59D1C1551359661CC6F5-A8403507998C2A29BC5480D96CFDA549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5005">
            <a:off x="-14256616" y="-14074741"/>
            <a:ext cx="22668166" cy="27293448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416497" y="6428656"/>
            <a:ext cx="3209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КЕЙС-ЧЕМПИОНАТ ПО </a:t>
            </a:r>
            <a:r>
              <a:rPr lang="en-US" sz="1100" kern="12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ea typeface="+mn-ea"/>
                <a:cs typeface="SB Sans Display" panose="020B0503040504020204" pitchFamily="34" charset="0"/>
              </a:rPr>
              <a:t>PROCESS MINING</a:t>
            </a:r>
          </a:p>
          <a:p>
            <a:endParaRPr lang="ru-RU" sz="1100" dirty="0">
              <a:solidFill>
                <a:schemeClr val="bg1">
                  <a:lumMod val="85000"/>
                </a:schemeClr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3626030" y="6429651"/>
            <a:ext cx="16786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8-26</a:t>
            </a:r>
            <a:r>
              <a:rPr lang="ru-RU" sz="1100" baseline="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sz="1100" dirty="0">
                <a:solidFill>
                  <a:schemeClr val="bg1">
                    <a:lumMod val="85000"/>
                  </a:schemeClr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СЕНТЯБРЯ 2025</a:t>
            </a:r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5"/>
          <a:stretch/>
        </p:blipFill>
        <p:spPr>
          <a:xfrm>
            <a:off x="11312905" y="6299744"/>
            <a:ext cx="439793" cy="31535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41" y="5993009"/>
            <a:ext cx="1985560" cy="111696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 userDrawn="1"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48939" b="27481"/>
          <a:stretch/>
        </p:blipFill>
        <p:spPr>
          <a:xfrm>
            <a:off x="9038681" y="6447730"/>
            <a:ext cx="1003421" cy="2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00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5ACBF0"/>
          </p15:clr>
        </p15:guide>
        <p15:guide id="2" pos="7355" userDrawn="1">
          <p15:clr>
            <a:srgbClr val="5ACBF0"/>
          </p15:clr>
        </p15:guide>
        <p15:guide id="3" orient="horz" pos="595" userDrawn="1">
          <p15:clr>
            <a:srgbClr val="F26B43"/>
          </p15:clr>
        </p15:guide>
        <p15:guide id="4" orient="horz" pos="754" userDrawn="1">
          <p15:clr>
            <a:srgbClr val="5ACBF0"/>
          </p15:clr>
        </p15:guide>
        <p15:guide id="5" orient="horz" pos="3906" userDrawn="1">
          <p15:clr>
            <a:srgbClr val="5ACBF0"/>
          </p15:clr>
        </p15:guide>
        <p15:guide id="6" orient="horz" pos="4065" userDrawn="1">
          <p15:clr>
            <a:srgbClr val="F26B43"/>
          </p15:clr>
        </p15:guide>
        <p15:guide id="7" orient="horz" pos="41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540256" y="5536110"/>
            <a:ext cx="2767409" cy="665108"/>
          </a:xfrm>
          <a:prstGeom prst="roundRect">
            <a:avLst>
              <a:gd name="adj" fmla="val 50000"/>
            </a:avLst>
          </a:prstGeom>
          <a:solidFill>
            <a:srgbClr val="0062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95020" y="4008999"/>
            <a:ext cx="85894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Unbounded Black" panose="020B0905040102020103" pitchFamily="34" charset="-52"/>
              </a:rPr>
              <a:t>КЕЙС-ЧЕМПИОНАТ</a:t>
            </a:r>
          </a:p>
          <a:p>
            <a:r>
              <a:rPr lang="ru-RU" sz="4400" dirty="0">
                <a:solidFill>
                  <a:schemeClr val="bg1"/>
                </a:solidFill>
                <a:latin typeface="Unbounded Black" panose="020B0905040102020103" pitchFamily="34" charset="-52"/>
              </a:rPr>
              <a:t>ПО </a:t>
            </a:r>
            <a:r>
              <a:rPr lang="en-US" sz="4400" dirty="0">
                <a:solidFill>
                  <a:schemeClr val="bg1"/>
                </a:solidFill>
                <a:latin typeface="Unbounded Black" panose="020B0905040102020103" pitchFamily="34" charset="-52"/>
              </a:rPr>
              <a:t>PROCESS MINING</a:t>
            </a:r>
            <a:endParaRPr lang="ru-RU" sz="4400" dirty="0">
              <a:solidFill>
                <a:schemeClr val="bg1"/>
              </a:solidFill>
              <a:latin typeface="Unbounded Black" panose="020B0905040102020103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9650" y="5677739"/>
            <a:ext cx="3966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Unbounded Black" panose="020B0905040102020103" pitchFamily="34" charset="-52"/>
              </a:rPr>
              <a:t>ОНЛАЙН-ТУР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48939" b="27481"/>
          <a:stretch/>
        </p:blipFill>
        <p:spPr>
          <a:xfrm>
            <a:off x="411107" y="670194"/>
            <a:ext cx="1788533" cy="4302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34" y="538498"/>
            <a:ext cx="598864" cy="59886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3437523" y="5528495"/>
            <a:ext cx="665108" cy="665108"/>
          </a:xfrm>
          <a:prstGeom prst="ellipse">
            <a:avLst/>
          </a:prstGeom>
          <a:solidFill>
            <a:srgbClr val="006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1374">
            <a:off x="3481823" y="5574081"/>
            <a:ext cx="576508" cy="5739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0787" y="2934060"/>
            <a:ext cx="7469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66987">
              <a:defRPr/>
            </a:pPr>
            <a:r>
              <a:rPr lang="ru-RU" sz="4000" b="1" dirty="0">
                <a:solidFill>
                  <a:prstClr val="white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Оформление «ОСАГО»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66" y="-141030"/>
            <a:ext cx="3555712" cy="2000250"/>
          </a:xfrm>
          <a:prstGeom prst="rect">
            <a:avLst/>
          </a:prstGeom>
        </p:spPr>
      </p:pic>
      <p:sp>
        <p:nvSpPr>
          <p:cNvPr id="16" name="Скругленный прямоугольник 15"/>
          <p:cNvSpPr/>
          <p:nvPr/>
        </p:nvSpPr>
        <p:spPr>
          <a:xfrm>
            <a:off x="4231227" y="5537639"/>
            <a:ext cx="4348893" cy="665108"/>
          </a:xfrm>
          <a:prstGeom prst="roundRect">
            <a:avLst>
              <a:gd name="adj" fmla="val 50000"/>
            </a:avLst>
          </a:prstGeom>
          <a:solidFill>
            <a:srgbClr val="0062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444"/>
                    </a14:imgEffect>
                    <a14:imgEffect>
                      <a14:saturation sat="232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92" y="3448146"/>
            <a:ext cx="5155079" cy="34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5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BCF6840E-CE54-13AE-A9C7-41B8A1A34E88}"/>
              </a:ext>
            </a:extLst>
          </p:cNvPr>
          <p:cNvSpPr txBox="1"/>
          <p:nvPr/>
        </p:nvSpPr>
        <p:spPr>
          <a:xfrm>
            <a:off x="405809" y="647034"/>
            <a:ext cx="6739413" cy="5278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Summary</a:t>
            </a:r>
            <a:endParaRPr lang="ru-RU" sz="2500" b="1" dirty="0">
              <a:solidFill>
                <a:schemeClr val="bg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6" name="Rectangle: Rounded Corners 28">
            <a:extLst>
              <a:ext uri="{FF2B5EF4-FFF2-40B4-BE49-F238E27FC236}">
                <a16:creationId xmlns:a16="http://schemas.microsoft.com/office/drawing/2014/main" id="{0A39F8F8-10AA-4FBA-B7D2-B91DB8408B6F}"/>
              </a:ext>
            </a:extLst>
          </p:cNvPr>
          <p:cNvSpPr/>
          <p:nvPr/>
        </p:nvSpPr>
        <p:spPr>
          <a:xfrm rot="16200000">
            <a:off x="6427805" y="1307745"/>
            <a:ext cx="4946922" cy="4717515"/>
          </a:xfrm>
          <a:prstGeom prst="roundRect">
            <a:avLst>
              <a:gd name="adj" fmla="val 1530"/>
            </a:avLst>
          </a:prstGeom>
          <a:solidFill>
            <a:schemeClr val="accent1">
              <a:lumMod val="20000"/>
              <a:lumOff val="80000"/>
              <a:alpha val="8000"/>
            </a:schemeClr>
          </a:solidFill>
          <a:ln w="6350">
            <a:gradFill flip="none" rotWithShape="1">
              <a:gsLst>
                <a:gs pos="51000">
                  <a:srgbClr val="0070C0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8976" tIns="134982" rIns="80990" bIns="80990" rtlCol="0" anchor="t" anchorCtr="0"/>
          <a:lstStyle/>
          <a:p>
            <a:endParaRPr lang="ru-RU" sz="15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1800000" scaled="0"/>
              </a:gradFill>
              <a:latin typeface="SB Sans Display Semibold" panose="020B0703040504020204" pitchFamily="34" charset="0"/>
            </a:endParaRPr>
          </a:p>
          <a:p>
            <a:endParaRPr lang="ru-RU" sz="15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1800000" scaled="0"/>
              </a:gradFill>
              <a:latin typeface="SB Sans Display Semibold" panose="020B0703040504020204" pitchFamily="34" charset="0"/>
            </a:endParaRPr>
          </a:p>
        </p:txBody>
      </p:sp>
      <p:sp>
        <p:nvSpPr>
          <p:cNvPr id="7" name="Скругленный прямоугольник 28">
            <a:extLst>
              <a:ext uri="{FF2B5EF4-FFF2-40B4-BE49-F238E27FC236}">
                <a16:creationId xmlns:a16="http://schemas.microsoft.com/office/drawing/2014/main" id="{5B535854-B661-3BD2-D45B-8B69685C4EB2}"/>
              </a:ext>
            </a:extLst>
          </p:cNvPr>
          <p:cNvSpPr/>
          <p:nvPr/>
        </p:nvSpPr>
        <p:spPr>
          <a:xfrm>
            <a:off x="8005947" y="3270696"/>
            <a:ext cx="1998677" cy="269999"/>
          </a:xfrm>
          <a:prstGeom prst="roundRect">
            <a:avLst>
              <a:gd name="adj" fmla="val 1587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E7B1BBD-F75E-6542-9334-F2E0203E1A0F}"/>
              </a:ext>
            </a:extLst>
          </p:cNvPr>
          <p:cNvSpPr/>
          <p:nvPr/>
        </p:nvSpPr>
        <p:spPr>
          <a:xfrm>
            <a:off x="8005948" y="3262549"/>
            <a:ext cx="1998676" cy="29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defRPr/>
            </a:pPr>
            <a:r>
              <a:rPr lang="ru-RU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  <a:sym typeface="SB Sans Display"/>
              </a:rPr>
              <a:t>Визуализация</a:t>
            </a:r>
            <a:endParaRPr lang="ru-RU" sz="1600" dirty="0">
              <a:solidFill>
                <a:schemeClr val="bg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C58F2-E246-44A7-80EF-82474B3C6A86}"/>
              </a:ext>
            </a:extLst>
          </p:cNvPr>
          <p:cNvSpPr txBox="1"/>
          <p:nvPr/>
        </p:nvSpPr>
        <p:spPr>
          <a:xfrm>
            <a:off x="631825" y="1620933"/>
            <a:ext cx="535534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Проверка документов - главное узкое место процесса: затрагивает 100% кейсов и потребляет 30.8% времени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Выдача полиса требует оптимизации: среднее время 4.5 дня против 0.5-0.6 дня у других операций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Зацикливание на согласовании условий происходит в 2.1% случаев (210 кейсов из 10000)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92% переходов выполняются за 0-1 день, что указывает на эффективность большинства операций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Основные потери времени сосредоточены в 3 проблемных местах из 10 операций процесса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0" name="Рисунок 9" descr="Изображение выглядит как текст, снимок экрана, линия, диаграмма">
            <a:extLst>
              <a:ext uri="{FF2B5EF4-FFF2-40B4-BE49-F238E27FC236}">
                <a16:creationId xmlns:a16="http://schemas.microsoft.com/office/drawing/2014/main" id="{B05FA7C1-8055-30AB-A324-7FCBE6D1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508" y="1193040"/>
            <a:ext cx="4717516" cy="494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5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8">
            <a:extLst>
              <a:ext uri="{FF2B5EF4-FFF2-40B4-BE49-F238E27FC236}">
                <a16:creationId xmlns:a16="http://schemas.microsoft.com/office/drawing/2014/main" id="{9ACF5544-2FFC-D66B-1E36-F5BA86ED19DF}"/>
              </a:ext>
            </a:extLst>
          </p:cNvPr>
          <p:cNvSpPr/>
          <p:nvPr/>
        </p:nvSpPr>
        <p:spPr>
          <a:xfrm>
            <a:off x="515937" y="1431513"/>
            <a:ext cx="9007522" cy="2230835"/>
          </a:xfrm>
          <a:prstGeom prst="roundRect">
            <a:avLst>
              <a:gd name="adj" fmla="val 6825"/>
            </a:avLst>
          </a:prstGeom>
          <a:solidFill>
            <a:schemeClr val="accent1">
              <a:lumMod val="20000"/>
              <a:lumOff val="80000"/>
              <a:alpha val="8000"/>
            </a:schemeClr>
          </a:solidFill>
          <a:ln w="6350">
            <a:gradFill flip="none" rotWithShape="1">
              <a:gsLst>
                <a:gs pos="51000">
                  <a:srgbClr val="0070C0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8976" tIns="134982" rIns="80990" bIns="80990" rtlCol="0" anchor="t" anchorCtr="0"/>
          <a:lstStyle/>
          <a:p>
            <a:endParaRPr lang="ru-RU" sz="16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1800000" scaled="0"/>
              </a:gradFill>
              <a:latin typeface="SB Sans Display Semibold" panose="020B0703040504020204" pitchFamily="34" charset="0"/>
            </a:endParaRPr>
          </a:p>
          <a:p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Долгая операция "Проверка документов":</a:t>
            </a:r>
            <a:endParaRPr lang="en-US" sz="16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1800000" scaled="0"/>
              </a:gradFill>
              <a:latin typeface="SB Sans Display Semibold" panose="020B0703040504020204" pitchFamily="34" charset="0"/>
            </a:endParaRPr>
          </a:p>
          <a:p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Тип неэффективности: Узкое место процесса (</a:t>
            </a:r>
            <a:r>
              <a:rPr lang="ru-RU" sz="1600" dirty="0" err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Bottle</a:t>
            </a: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 </a:t>
            </a:r>
            <a:r>
              <a:rPr lang="ru-RU" sz="1600" dirty="0" err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neck</a:t>
            </a: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)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Где возникает: На этапе проверки поданных документов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Влияние на кейсы: 100% (все кейсы проходят через этот этап)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Влияние на время: 30.8% от общего времени процесса  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Среднее время: 1.26 дня (в 2.5 раза дольше других операций)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Медиана: 0.71 дня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endParaRPr lang="ru-RU" sz="16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1800000" scaled="0"/>
              </a:gradFill>
              <a:latin typeface="SB Sans Display Semibold" panose="020B0703040504020204" pitchFamily="34" charset="0"/>
            </a:endParaRPr>
          </a:p>
        </p:txBody>
      </p:sp>
      <p:sp>
        <p:nvSpPr>
          <p:cNvPr id="7" name="Скругленный прямоугольник 2">
            <a:extLst>
              <a:ext uri="{FF2B5EF4-FFF2-40B4-BE49-F238E27FC236}">
                <a16:creationId xmlns:a16="http://schemas.microsoft.com/office/drawing/2014/main" id="{4F57F5D4-4962-CFB8-39DF-E1AE27FF032D}"/>
              </a:ext>
            </a:extLst>
          </p:cNvPr>
          <p:cNvSpPr/>
          <p:nvPr/>
        </p:nvSpPr>
        <p:spPr>
          <a:xfrm>
            <a:off x="765754" y="1200796"/>
            <a:ext cx="2301296" cy="269999"/>
          </a:xfrm>
          <a:prstGeom prst="roundRect">
            <a:avLst>
              <a:gd name="adj" fmla="val 15871"/>
            </a:avLst>
          </a:prstGeom>
          <a:solidFill>
            <a:srgbClr val="18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049B46AD-9EED-BA3C-F5CD-C0B2512B6FA4}"/>
              </a:ext>
            </a:extLst>
          </p:cNvPr>
          <p:cNvSpPr txBox="1"/>
          <p:nvPr/>
        </p:nvSpPr>
        <p:spPr>
          <a:xfrm>
            <a:off x="405809" y="647034"/>
            <a:ext cx="6739413" cy="5278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500" b="1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Выявленные неэффективности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EF39F4-B28E-8CBB-8F22-2BFF0A6E95C7}"/>
              </a:ext>
            </a:extLst>
          </p:cNvPr>
          <p:cNvSpPr/>
          <p:nvPr/>
        </p:nvSpPr>
        <p:spPr>
          <a:xfrm>
            <a:off x="722630" y="1199515"/>
            <a:ext cx="2476500" cy="28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defRPr/>
            </a:pPr>
            <a:r>
              <a:rPr lang="ru-RU" sz="1600" b="1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Неэффективность 1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A52BAD9-E942-90DB-1B6D-1F8862BF5AC3}"/>
              </a:ext>
            </a:extLst>
          </p:cNvPr>
          <p:cNvSpPr/>
          <p:nvPr/>
        </p:nvSpPr>
        <p:spPr>
          <a:xfrm>
            <a:off x="821686" y="1550503"/>
            <a:ext cx="4791579" cy="290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Bef>
                <a:spcPts val="600"/>
              </a:spcBef>
              <a:defRPr sz="2500">
                <a:solidFill>
                  <a:srgbClr val="212121"/>
                </a:solidFill>
                <a:latin typeface="SB Sans Display"/>
                <a:ea typeface="SB Sans Display"/>
                <a:cs typeface="SB Sans Display"/>
                <a:sym typeface="SB Sans Display"/>
              </a:defRPr>
            </a:pPr>
            <a:r>
              <a:rPr lang="ru-RU" sz="1400" dirty="0">
                <a:solidFill>
                  <a:schemeClr val="bg1"/>
                </a:solidFill>
                <a:latin typeface="SB Sans Display Light" panose="020B0303040504020204" pitchFamily="34" charset="0"/>
                <a:ea typeface="SB Sans Display"/>
                <a:cs typeface="SB Sans Display Light" panose="020B0303040504020204" pitchFamily="34" charset="0"/>
              </a:rPr>
              <a:t>Описание выявленной неэффективности</a:t>
            </a:r>
          </a:p>
        </p:txBody>
      </p:sp>
      <p:sp>
        <p:nvSpPr>
          <p:cNvPr id="14" name="Скругленный прямоугольник 10">
            <a:extLst>
              <a:ext uri="{FF2B5EF4-FFF2-40B4-BE49-F238E27FC236}">
                <a16:creationId xmlns:a16="http://schemas.microsoft.com/office/drawing/2014/main" id="{4765FC80-B435-0CAA-A9AC-8AE8D1D0A7AF}"/>
              </a:ext>
            </a:extLst>
          </p:cNvPr>
          <p:cNvSpPr/>
          <p:nvPr/>
        </p:nvSpPr>
        <p:spPr>
          <a:xfrm>
            <a:off x="8614833" y="2321235"/>
            <a:ext cx="1572683" cy="269999"/>
          </a:xfrm>
          <a:prstGeom prst="roundRect">
            <a:avLst>
              <a:gd name="adj" fmla="val 1587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EDBEFA6-7227-4054-4B36-340101AAC900}"/>
              </a:ext>
            </a:extLst>
          </p:cNvPr>
          <p:cNvSpPr/>
          <p:nvPr/>
        </p:nvSpPr>
        <p:spPr>
          <a:xfrm>
            <a:off x="8614832" y="2321235"/>
            <a:ext cx="1572683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defRPr/>
            </a:pPr>
            <a:r>
              <a:rPr lang="ru-RU" sz="1600" b="1" dirty="0">
                <a:solidFill>
                  <a:schemeClr val="bg1"/>
                </a:solidFill>
                <a:latin typeface="+mj-lt"/>
                <a:cs typeface="SB Sans Display Light" panose="020B0303040504020204" pitchFamily="34" charset="0"/>
                <a:sym typeface="SB Sans Display"/>
              </a:rPr>
              <a:t>ИЗОБРАЖЕНИЕ</a:t>
            </a:r>
            <a:endParaRPr lang="ru-RU" sz="1600" b="1" dirty="0">
              <a:solidFill>
                <a:schemeClr val="bg1"/>
              </a:solidFill>
              <a:latin typeface="+mj-lt"/>
              <a:cs typeface="SB Sans Display Light" panose="020B0303040504020204" pitchFamily="34" charset="0"/>
            </a:endParaRPr>
          </a:p>
        </p:txBody>
      </p:sp>
      <p:sp>
        <p:nvSpPr>
          <p:cNvPr id="16" name="Rectangle: Rounded Corners 28">
            <a:extLst>
              <a:ext uri="{FF2B5EF4-FFF2-40B4-BE49-F238E27FC236}">
                <a16:creationId xmlns:a16="http://schemas.microsoft.com/office/drawing/2014/main" id="{B4E975E3-2050-D80C-CE8B-05CBDC894B63}"/>
              </a:ext>
            </a:extLst>
          </p:cNvPr>
          <p:cNvSpPr/>
          <p:nvPr/>
        </p:nvSpPr>
        <p:spPr>
          <a:xfrm>
            <a:off x="515937" y="3893065"/>
            <a:ext cx="9007521" cy="2230836"/>
          </a:xfrm>
          <a:prstGeom prst="roundRect">
            <a:avLst>
              <a:gd name="adj" fmla="val 6825"/>
            </a:avLst>
          </a:prstGeom>
          <a:solidFill>
            <a:schemeClr val="accent1">
              <a:lumMod val="20000"/>
              <a:lumOff val="80000"/>
              <a:alpha val="8000"/>
            </a:schemeClr>
          </a:solidFill>
          <a:ln w="6350">
            <a:gradFill flip="none" rotWithShape="1">
              <a:gsLst>
                <a:gs pos="51000">
                  <a:srgbClr val="0070C0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8976" tIns="134982" rIns="80990" bIns="80990" rtlCol="0" anchor="t" anchorCtr="0"/>
          <a:lstStyle/>
          <a:p>
            <a:endParaRPr lang="ru-RU" sz="16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1800000" scaled="0"/>
              </a:gradFill>
              <a:latin typeface="SB Sans Display Semibold" panose="020B0703040504020204" pitchFamily="34" charset="0"/>
            </a:endParaRPr>
          </a:p>
          <a:p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Долгая операция "Выдача полиса":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Тип неэффективности: </a:t>
            </a:r>
            <a:r>
              <a:rPr lang="ru-RU" sz="16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Нестандартизированный (Ручной </a:t>
            </a: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этап)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Где возникает: На завершающем этапе после оплаты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Влияние на кейсы: 100% (все кейсы завершаются выдачей)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Влияние на время: 5.9% от общего времени процесса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Среднее время: 4.54 дня (в 9 раз дольше стандартных операций)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Медиана: 4.60 дня</a:t>
            </a:r>
          </a:p>
        </p:txBody>
      </p:sp>
      <p:sp>
        <p:nvSpPr>
          <p:cNvPr id="17" name="Скругленный прямоугольник 25">
            <a:extLst>
              <a:ext uri="{FF2B5EF4-FFF2-40B4-BE49-F238E27FC236}">
                <a16:creationId xmlns:a16="http://schemas.microsoft.com/office/drawing/2014/main" id="{9E3D41B5-8AEF-BD3C-8181-8C6A825F4695}"/>
              </a:ext>
            </a:extLst>
          </p:cNvPr>
          <p:cNvSpPr/>
          <p:nvPr/>
        </p:nvSpPr>
        <p:spPr>
          <a:xfrm>
            <a:off x="755388" y="3693937"/>
            <a:ext cx="2301296" cy="269999"/>
          </a:xfrm>
          <a:prstGeom prst="roundRect">
            <a:avLst>
              <a:gd name="adj" fmla="val 15871"/>
            </a:avLst>
          </a:prstGeom>
          <a:solidFill>
            <a:srgbClr val="18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AFB4154-C1FE-53AF-F757-160074DBF2DB}"/>
              </a:ext>
            </a:extLst>
          </p:cNvPr>
          <p:cNvSpPr/>
          <p:nvPr/>
        </p:nvSpPr>
        <p:spPr>
          <a:xfrm>
            <a:off x="702945" y="3692525"/>
            <a:ext cx="2566035" cy="28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defRPr/>
            </a:pPr>
            <a:r>
              <a:rPr lang="ru-RU" sz="1600" b="1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Неэффективность 2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CA7A9FA-17E8-A9C3-F477-234CC07CD624}"/>
              </a:ext>
            </a:extLst>
          </p:cNvPr>
          <p:cNvSpPr/>
          <p:nvPr/>
        </p:nvSpPr>
        <p:spPr>
          <a:xfrm>
            <a:off x="811320" y="4043644"/>
            <a:ext cx="4791579" cy="290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Bef>
                <a:spcPts val="600"/>
              </a:spcBef>
              <a:defRPr sz="2500">
                <a:solidFill>
                  <a:srgbClr val="212121"/>
                </a:solidFill>
                <a:latin typeface="SB Sans Display"/>
                <a:ea typeface="SB Sans Display"/>
                <a:cs typeface="SB Sans Display"/>
                <a:sym typeface="SB Sans Display"/>
              </a:defRPr>
            </a:pPr>
            <a:r>
              <a:rPr lang="ru-RU" sz="1400" dirty="0">
                <a:solidFill>
                  <a:schemeClr val="bg1"/>
                </a:solidFill>
                <a:latin typeface="SB Sans Display Light" panose="020B0303040504020204" pitchFamily="34" charset="0"/>
                <a:ea typeface="SB Sans Display"/>
                <a:cs typeface="SB Sans Display Light" panose="020B0303040504020204" pitchFamily="34" charset="0"/>
              </a:rPr>
              <a:t>Описание выявленной неэффективности</a:t>
            </a:r>
          </a:p>
        </p:txBody>
      </p:sp>
      <p:sp>
        <p:nvSpPr>
          <p:cNvPr id="20" name="Скругленный прямоугольник 28">
            <a:extLst>
              <a:ext uri="{FF2B5EF4-FFF2-40B4-BE49-F238E27FC236}">
                <a16:creationId xmlns:a16="http://schemas.microsoft.com/office/drawing/2014/main" id="{36AAF533-CC2A-656A-120B-38FC4A888613}"/>
              </a:ext>
            </a:extLst>
          </p:cNvPr>
          <p:cNvSpPr/>
          <p:nvPr/>
        </p:nvSpPr>
        <p:spPr>
          <a:xfrm>
            <a:off x="8604467" y="4814376"/>
            <a:ext cx="1572683" cy="269999"/>
          </a:xfrm>
          <a:prstGeom prst="roundRect">
            <a:avLst>
              <a:gd name="adj" fmla="val 1587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A28EAA4-CE11-D051-2D74-0F7BF4C4744E}"/>
              </a:ext>
            </a:extLst>
          </p:cNvPr>
          <p:cNvSpPr/>
          <p:nvPr/>
        </p:nvSpPr>
        <p:spPr>
          <a:xfrm>
            <a:off x="8604466" y="4814376"/>
            <a:ext cx="1572683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defRPr/>
            </a:pPr>
            <a:r>
              <a:rPr lang="ru-RU" sz="1600" b="1" dirty="0">
                <a:solidFill>
                  <a:schemeClr val="bg1"/>
                </a:solidFill>
                <a:latin typeface="+mj-lt"/>
                <a:cs typeface="SB Sans Display Light" panose="020B0303040504020204" pitchFamily="34" charset="0"/>
                <a:sym typeface="SB Sans Display"/>
              </a:rPr>
              <a:t>ИЗОБРАЖЕНИЕ</a:t>
            </a:r>
            <a:endParaRPr lang="ru-RU" sz="1600" b="1" dirty="0">
              <a:solidFill>
                <a:schemeClr val="bg1"/>
              </a:solidFill>
              <a:latin typeface="+mj-lt"/>
              <a:cs typeface="SB Sans Display Light" panose="020B0303040504020204" pitchFamily="34" charset="0"/>
            </a:endParaRPr>
          </a:p>
        </p:txBody>
      </p:sp>
      <p:pic>
        <p:nvPicPr>
          <p:cNvPr id="22" name="Рисунок 21" descr="Изображение выглядит как текст, снимок экрана, диаграмм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BDBCD6-93BD-21D5-EF6C-0A0816E6A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92" y="1199276"/>
            <a:ext cx="3462163" cy="2463072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, снимок экрана, Прямоугольн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02F17D0-AF8C-F919-1D13-0AF44CE938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43" y="3692417"/>
            <a:ext cx="3461312" cy="243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0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8">
            <a:extLst>
              <a:ext uri="{FF2B5EF4-FFF2-40B4-BE49-F238E27FC236}">
                <a16:creationId xmlns:a16="http://schemas.microsoft.com/office/drawing/2014/main" id="{B66B00B9-7515-C52D-91B0-757029D0BC6C}"/>
              </a:ext>
            </a:extLst>
          </p:cNvPr>
          <p:cNvSpPr/>
          <p:nvPr/>
        </p:nvSpPr>
        <p:spPr>
          <a:xfrm>
            <a:off x="515937" y="1431513"/>
            <a:ext cx="9007522" cy="2262424"/>
          </a:xfrm>
          <a:prstGeom prst="roundRect">
            <a:avLst>
              <a:gd name="adj" fmla="val 6825"/>
            </a:avLst>
          </a:prstGeom>
          <a:solidFill>
            <a:schemeClr val="accent1">
              <a:lumMod val="20000"/>
              <a:lumOff val="80000"/>
              <a:alpha val="8000"/>
            </a:schemeClr>
          </a:solidFill>
          <a:ln w="6350">
            <a:gradFill flip="none" rotWithShape="1">
              <a:gsLst>
                <a:gs pos="51000">
                  <a:srgbClr val="0070C0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8976" tIns="134982" rIns="80990" bIns="80990" rtlCol="0" anchor="t" anchorCtr="0"/>
          <a:lstStyle/>
          <a:p>
            <a:endParaRPr lang="ru-RU" sz="16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1800000" scaled="0"/>
              </a:gradFill>
              <a:latin typeface="SB Sans Display Semibold" panose="020B0703040504020204" pitchFamily="34" charset="0"/>
            </a:endParaRPr>
          </a:p>
          <a:p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Зацикливание "Повторное согласование":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Тип неэффективности: Зацикливание «в себя»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Где возникает: На этапе согласования условий полиса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Влияние на кейсы: 2.1% (210 кейсов требуют повторного согласования)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Влияние на время: 2.9% от общего времени процесса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Среднее количество повторов: 1.0 раза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  <a:t>• Частота: В каждом 48-м кейсе</a:t>
            </a:r>
            <a:br>
              <a:rPr lang="ru-RU" sz="16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800000" scaled="0"/>
                </a:gradFill>
                <a:latin typeface="SB Sans Display Semibold" panose="020B0703040504020204" pitchFamily="34" charset="0"/>
              </a:rPr>
            </a:br>
            <a:endParaRPr lang="ru-RU" sz="16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1800000" scaled="0"/>
              </a:gradFill>
              <a:latin typeface="SB Sans Display Semibold" panose="020B0703040504020204" pitchFamily="34" charset="0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7CE988C-129F-D461-60F6-596C57A71E26}"/>
              </a:ext>
            </a:extLst>
          </p:cNvPr>
          <p:cNvSpPr/>
          <p:nvPr/>
        </p:nvSpPr>
        <p:spPr>
          <a:xfrm>
            <a:off x="765754" y="1200796"/>
            <a:ext cx="2301296" cy="269999"/>
          </a:xfrm>
          <a:prstGeom prst="roundRect">
            <a:avLst>
              <a:gd name="adj" fmla="val 15871"/>
            </a:avLst>
          </a:prstGeom>
          <a:solidFill>
            <a:srgbClr val="18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0C7A73FB-C39D-0A8F-802A-B8926EBC8C78}"/>
              </a:ext>
            </a:extLst>
          </p:cNvPr>
          <p:cNvSpPr txBox="1"/>
          <p:nvPr/>
        </p:nvSpPr>
        <p:spPr>
          <a:xfrm>
            <a:off x="405809" y="647034"/>
            <a:ext cx="6739413" cy="5278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500" b="1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Выявленные неэффективности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7F21A01-E00B-1BDB-45F6-375EA73F300F}"/>
              </a:ext>
            </a:extLst>
          </p:cNvPr>
          <p:cNvSpPr/>
          <p:nvPr/>
        </p:nvSpPr>
        <p:spPr>
          <a:xfrm>
            <a:off x="703580" y="1199515"/>
            <a:ext cx="2437130" cy="28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defRPr/>
            </a:pPr>
            <a:r>
              <a:rPr lang="ru-RU" sz="1600" b="1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Неэффективность 3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1A7497-D37C-CAEA-5C76-C5CD115FF2C4}"/>
              </a:ext>
            </a:extLst>
          </p:cNvPr>
          <p:cNvSpPr/>
          <p:nvPr/>
        </p:nvSpPr>
        <p:spPr>
          <a:xfrm>
            <a:off x="821686" y="1550503"/>
            <a:ext cx="4791579" cy="290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Bef>
                <a:spcPts val="600"/>
              </a:spcBef>
              <a:defRPr sz="2500">
                <a:solidFill>
                  <a:srgbClr val="212121"/>
                </a:solidFill>
                <a:latin typeface="SB Sans Display"/>
                <a:ea typeface="SB Sans Display"/>
                <a:cs typeface="SB Sans Display"/>
                <a:sym typeface="SB Sans Display"/>
              </a:defRPr>
            </a:pPr>
            <a:r>
              <a:rPr lang="ru-RU" sz="1400" dirty="0">
                <a:solidFill>
                  <a:schemeClr val="bg1"/>
                </a:solidFill>
                <a:latin typeface="SB Sans Display Light" panose="020B0303040504020204" pitchFamily="34" charset="0"/>
                <a:ea typeface="SB Sans Display"/>
                <a:cs typeface="SB Sans Display Light" panose="020B0303040504020204" pitchFamily="34" charset="0"/>
              </a:rPr>
              <a:t>Описание выявленной неэффективности</a:t>
            </a:r>
          </a:p>
        </p:txBody>
      </p:sp>
      <p:sp>
        <p:nvSpPr>
          <p:cNvPr id="7" name="Скругленный прямоугольник 10">
            <a:extLst>
              <a:ext uri="{FF2B5EF4-FFF2-40B4-BE49-F238E27FC236}">
                <a16:creationId xmlns:a16="http://schemas.microsoft.com/office/drawing/2014/main" id="{597E057E-2C7D-FE2E-53FC-14188A101D2B}"/>
              </a:ext>
            </a:extLst>
          </p:cNvPr>
          <p:cNvSpPr/>
          <p:nvPr/>
        </p:nvSpPr>
        <p:spPr>
          <a:xfrm>
            <a:off x="8614833" y="2321235"/>
            <a:ext cx="1572683" cy="269999"/>
          </a:xfrm>
          <a:prstGeom prst="roundRect">
            <a:avLst>
              <a:gd name="adj" fmla="val 1587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E4B9B58-4606-A418-0899-BD8AFE59B367}"/>
              </a:ext>
            </a:extLst>
          </p:cNvPr>
          <p:cNvSpPr/>
          <p:nvPr/>
        </p:nvSpPr>
        <p:spPr>
          <a:xfrm>
            <a:off x="8614832" y="2321235"/>
            <a:ext cx="1572683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defRPr/>
            </a:pPr>
            <a:r>
              <a:rPr lang="ru-RU" sz="1600" b="1" dirty="0">
                <a:solidFill>
                  <a:schemeClr val="bg1"/>
                </a:solidFill>
                <a:latin typeface="+mj-lt"/>
                <a:cs typeface="SB Sans Display Light" panose="020B0303040504020204" pitchFamily="34" charset="0"/>
                <a:sym typeface="SB Sans Display"/>
              </a:rPr>
              <a:t>ИЗОБРАЖЕНИЕ</a:t>
            </a:r>
            <a:endParaRPr lang="ru-RU" sz="1600" b="1" dirty="0">
              <a:solidFill>
                <a:schemeClr val="bg1"/>
              </a:solidFill>
              <a:latin typeface="+mj-lt"/>
              <a:cs typeface="SB Sans Display Light" panose="020B0303040504020204" pitchFamily="34" charset="0"/>
            </a:endParaRPr>
          </a:p>
        </p:txBody>
      </p:sp>
      <p:pic>
        <p:nvPicPr>
          <p:cNvPr id="9" name="Рисунок 8" descr="Изображение выглядит как текст, снимок экрана, диаграмм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27D3BDA-B34F-B185-62E1-2488DCE9C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217" y="1174907"/>
            <a:ext cx="3857846" cy="27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540255" y="4714838"/>
            <a:ext cx="4253107" cy="665108"/>
          </a:xfrm>
          <a:prstGeom prst="roundRect">
            <a:avLst>
              <a:gd name="adj" fmla="val 50000"/>
            </a:avLst>
          </a:prstGeom>
          <a:solidFill>
            <a:srgbClr val="0062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95020" y="3187727"/>
            <a:ext cx="85894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Unbounded Black" panose="020B0905040102020103" pitchFamily="34" charset="-52"/>
              </a:rPr>
              <a:t>КЕЙС-ЧЕМПИОНАТ</a:t>
            </a:r>
          </a:p>
          <a:p>
            <a:r>
              <a:rPr lang="ru-RU" sz="4400" dirty="0">
                <a:solidFill>
                  <a:schemeClr val="bg1"/>
                </a:solidFill>
                <a:latin typeface="Unbounded Black" panose="020B0905040102020103" pitchFamily="34" charset="-52"/>
              </a:rPr>
              <a:t>ПО </a:t>
            </a:r>
            <a:r>
              <a:rPr lang="en-US" sz="4400" dirty="0">
                <a:solidFill>
                  <a:schemeClr val="bg1"/>
                </a:solidFill>
                <a:latin typeface="Unbounded Black" panose="020B0905040102020103" pitchFamily="34" charset="-52"/>
              </a:rPr>
              <a:t>PROCESS MINING</a:t>
            </a:r>
            <a:endParaRPr lang="ru-RU" sz="4400" dirty="0">
              <a:solidFill>
                <a:schemeClr val="bg1"/>
              </a:solidFill>
              <a:latin typeface="Unbounded Black" panose="020B0905040102020103" pitchFamily="34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000" y="4847337"/>
            <a:ext cx="4104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Unbounded Black" panose="020B0905040102020103" pitchFamily="34" charset="-52"/>
              </a:rPr>
              <a:t>8-26 </a:t>
            </a:r>
            <a:r>
              <a:rPr lang="ru-RU" sz="2000" dirty="0">
                <a:solidFill>
                  <a:schemeClr val="bg1"/>
                </a:solidFill>
                <a:latin typeface="Unbounded Black" panose="020B0905040102020103" pitchFamily="34" charset="-52"/>
              </a:rPr>
              <a:t>СЕНТЯБРЯ 2025</a:t>
            </a:r>
          </a:p>
        </p:txBody>
      </p:sp>
      <p:sp>
        <p:nvSpPr>
          <p:cNvPr id="7" name="Овал 6"/>
          <p:cNvSpPr/>
          <p:nvPr/>
        </p:nvSpPr>
        <p:spPr>
          <a:xfrm>
            <a:off x="4866446" y="4714842"/>
            <a:ext cx="665108" cy="665108"/>
          </a:xfrm>
          <a:prstGeom prst="ellipse">
            <a:avLst/>
          </a:prstGeom>
          <a:solidFill>
            <a:srgbClr val="006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1374">
            <a:off x="4910746" y="4760428"/>
            <a:ext cx="576508" cy="57393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4"/>
                    </a14:imgEffect>
                    <a14:imgEffect>
                      <a14:saturation sat="232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63" y="3160931"/>
            <a:ext cx="5155079" cy="34367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48939" b="27481"/>
          <a:stretch/>
        </p:blipFill>
        <p:spPr>
          <a:xfrm>
            <a:off x="411107" y="670194"/>
            <a:ext cx="1788533" cy="43026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34" y="538498"/>
            <a:ext cx="598864" cy="59886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66" y="-141030"/>
            <a:ext cx="3555712" cy="2000250"/>
          </a:xfrm>
          <a:prstGeom prst="rect">
            <a:avLst/>
          </a:prstGeom>
        </p:spPr>
      </p:pic>
      <p:sp>
        <p:nvSpPr>
          <p:cNvPr id="16" name="Скругленный прямоугольник 15"/>
          <p:cNvSpPr/>
          <p:nvPr/>
        </p:nvSpPr>
        <p:spPr>
          <a:xfrm>
            <a:off x="5604637" y="4714838"/>
            <a:ext cx="2967880" cy="665108"/>
          </a:xfrm>
          <a:prstGeom prst="roundRect">
            <a:avLst>
              <a:gd name="adj" fmla="val 50000"/>
            </a:avLst>
          </a:prstGeom>
          <a:solidFill>
            <a:srgbClr val="0062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864937" y="4847337"/>
            <a:ext cx="3966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Unbounded Black" panose="020B0905040102020103" pitchFamily="34" charset="-52"/>
              </a:rPr>
              <a:t>ОНЛАЙН-ТУР</a:t>
            </a:r>
          </a:p>
        </p:txBody>
      </p:sp>
    </p:spTree>
    <p:extLst>
      <p:ext uri="{BB962C8B-B14F-4D97-AF65-F5344CB8AC3E}">
        <p14:creationId xmlns:p14="http://schemas.microsoft.com/office/powerpoint/2010/main" val="39214496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333</Words>
  <Application>Microsoft Office PowerPoint</Application>
  <PresentationFormat>Широкоэкранный</PresentationFormat>
  <Paragraphs>40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Arial</vt:lpstr>
      <vt:lpstr>Calibri</vt:lpstr>
      <vt:lpstr>SB Sans Display</vt:lpstr>
      <vt:lpstr>SB Sans Display Light</vt:lpstr>
      <vt:lpstr>SB Sans Display Semibold</vt:lpstr>
      <vt:lpstr>Unbounded Black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ПАО Сбербанк России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Попова Валерия Михайловна</dc:creator>
  <cp:lastModifiedBy>admin</cp:lastModifiedBy>
  <cp:revision>28</cp:revision>
  <dcterms:created xsi:type="dcterms:W3CDTF">2025-08-08T09:32:51Z</dcterms:created>
  <dcterms:modified xsi:type="dcterms:W3CDTF">2025-09-23T14:06:09Z</dcterms:modified>
</cp:coreProperties>
</file>